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3" r:id="rId1"/>
    <p:sldMasterId id="2147484289" r:id="rId2"/>
    <p:sldMasterId id="2147484301" r:id="rId3"/>
  </p:sldMasterIdLst>
  <p:notesMasterIdLst>
    <p:notesMasterId r:id="rId20"/>
  </p:notesMasterIdLst>
  <p:handoutMasterIdLst>
    <p:handoutMasterId r:id="rId21"/>
  </p:handoutMasterIdLst>
  <p:sldIdLst>
    <p:sldId id="434" r:id="rId4"/>
    <p:sldId id="438" r:id="rId5"/>
    <p:sldId id="457" r:id="rId6"/>
    <p:sldId id="458" r:id="rId7"/>
    <p:sldId id="459" r:id="rId8"/>
    <p:sldId id="478" r:id="rId9"/>
    <p:sldId id="477" r:id="rId10"/>
    <p:sldId id="479" r:id="rId11"/>
    <p:sldId id="480" r:id="rId12"/>
    <p:sldId id="481" r:id="rId13"/>
    <p:sldId id="485" r:id="rId14"/>
    <p:sldId id="482" r:id="rId15"/>
    <p:sldId id="483" r:id="rId16"/>
    <p:sldId id="460" r:id="rId17"/>
    <p:sldId id="472" r:id="rId18"/>
    <p:sldId id="484" r:id="rId1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Rg st="1" end="46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66"/>
    <a:srgbClr val="006600"/>
    <a:srgbClr val="006666"/>
    <a:srgbClr val="CCFFFF"/>
    <a:srgbClr val="006699"/>
    <a:srgbClr val="FF6600"/>
    <a:srgbClr val="66FF66"/>
    <a:srgbClr val="B59D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74" autoAdjust="0"/>
    <p:restoredTop sz="98321" autoAdjust="0"/>
  </p:normalViewPr>
  <p:slideViewPr>
    <p:cSldViewPr>
      <p:cViewPr varScale="1">
        <p:scale>
          <a:sx n="89" d="100"/>
          <a:sy n="89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94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 b="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b="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35B189F6-9454-4C49-A44A-3989F6355A72}" type="datetimeFigureOut">
              <a:rPr lang="ru-RU"/>
              <a:pPr>
                <a:defRPr/>
              </a:pPr>
              <a:t>01.10.2013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 b="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 b="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6E5D73D9-FB3A-4ADD-9C56-BB02E11B8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661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l" defTabSz="925513" eaLnBrk="0" hangingPunct="0">
              <a:defRPr kumimoji="0"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kumimoji="0"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l" defTabSz="925513" eaLnBrk="0" hangingPunct="0">
              <a:defRPr kumimoji="0"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kumimoji="0"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D8CE0E9-D2E8-49E8-A645-07382E87CC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6058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B61019-447C-43E5-8AD9-2AE30AA69EC8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extLst/>
        </p:spPr>
        <p:txBody>
          <a:bodyPr lIns="92738" tIns="46368" rIns="92738" bIns="46368" anchor="b"/>
          <a:lstStyle/>
          <a:p>
            <a:pPr algn="r" defTabSz="925513" eaLnBrk="0" hangingPunct="0">
              <a:defRPr/>
            </a:pPr>
            <a:fld id="{B2B234E1-95F7-46BA-BC80-040E71B8880E}" type="slidenum">
              <a:rPr kumimoji="0" lang="ru-RU" sz="1200" b="0">
                <a:solidFill>
                  <a:prstClr val="black"/>
                </a:solidFill>
                <a:cs typeface="+mn-cs"/>
              </a:rPr>
              <a:pPr algn="r" defTabSz="925513" eaLnBrk="0" hangingPunct="0">
                <a:defRPr/>
              </a:pPr>
              <a:t>10</a:t>
            </a:fld>
            <a:endParaRPr kumimoji="0" lang="ru-RU" sz="1200" b="0">
              <a:solidFill>
                <a:prstClr val="black"/>
              </a:solidFill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extLst/>
        </p:spPr>
        <p:txBody>
          <a:bodyPr lIns="92738" tIns="46368" rIns="92738" bIns="46368" anchor="b"/>
          <a:lstStyle/>
          <a:p>
            <a:pPr algn="r" defTabSz="925513" eaLnBrk="0" hangingPunct="0">
              <a:defRPr/>
            </a:pPr>
            <a:fld id="{2445DD19-74EA-4A1B-ABD4-A2B74709DB00}" type="slidenum">
              <a:rPr kumimoji="0" lang="ru-RU" sz="1200" b="0">
                <a:solidFill>
                  <a:prstClr val="black"/>
                </a:solidFill>
                <a:cs typeface="+mn-cs"/>
              </a:rPr>
              <a:pPr algn="r" defTabSz="925513" eaLnBrk="0" hangingPunct="0">
                <a:defRPr/>
              </a:pPr>
              <a:t>11</a:t>
            </a:fld>
            <a:endParaRPr kumimoji="0" lang="ru-RU" sz="1200" b="0">
              <a:solidFill>
                <a:prstClr val="black"/>
              </a:solidFill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extLst/>
        </p:spPr>
        <p:txBody>
          <a:bodyPr lIns="92738" tIns="46368" rIns="92738" bIns="46368" anchor="b"/>
          <a:lstStyle/>
          <a:p>
            <a:pPr algn="r" defTabSz="925513" eaLnBrk="0" hangingPunct="0">
              <a:defRPr/>
            </a:pPr>
            <a:fld id="{C388CBCB-437E-4DFD-BE0B-91B5E4A24E50}" type="slidenum">
              <a:rPr kumimoji="0" lang="ru-RU" sz="1200" b="0">
                <a:cs typeface="+mn-cs"/>
              </a:rPr>
              <a:pPr algn="r" defTabSz="925513" eaLnBrk="0" hangingPunct="0">
                <a:defRPr/>
              </a:pPr>
              <a:t>14</a:t>
            </a:fld>
            <a:endParaRPr kumimoji="0" lang="ru-RU" sz="1200" b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extLst/>
        </p:spPr>
        <p:txBody>
          <a:bodyPr lIns="92738" tIns="46368" rIns="92738" bIns="46368" anchor="b"/>
          <a:lstStyle/>
          <a:p>
            <a:pPr algn="r" defTabSz="925513" eaLnBrk="0" hangingPunct="0">
              <a:defRPr/>
            </a:pPr>
            <a:fld id="{8ECDDC30-1C50-42E1-8E6D-EFB16B60FFBB}" type="slidenum">
              <a:rPr kumimoji="0" lang="ru-RU" sz="1200" b="0">
                <a:cs typeface="+mn-cs"/>
              </a:rPr>
              <a:pPr algn="r" defTabSz="925513" eaLnBrk="0" hangingPunct="0">
                <a:defRPr/>
              </a:pPr>
              <a:t>15</a:t>
            </a:fld>
            <a:endParaRPr kumimoji="0" lang="ru-RU" sz="1200" b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extLst/>
        </p:spPr>
        <p:txBody>
          <a:bodyPr lIns="92738" tIns="46368" rIns="92738" bIns="46368" anchor="b"/>
          <a:lstStyle/>
          <a:p>
            <a:pPr algn="r" defTabSz="925513" eaLnBrk="0" hangingPunct="0">
              <a:defRPr/>
            </a:pPr>
            <a:fld id="{82223C66-E7FB-49DC-BD30-C138551F5712}" type="slidenum">
              <a:rPr kumimoji="0" lang="ru-RU" sz="1200" b="0">
                <a:solidFill>
                  <a:prstClr val="black"/>
                </a:solidFill>
                <a:cs typeface="+mn-cs"/>
              </a:rPr>
              <a:pPr algn="r" defTabSz="925513" eaLnBrk="0" hangingPunct="0">
                <a:defRPr/>
              </a:pPr>
              <a:t>16</a:t>
            </a:fld>
            <a:endParaRPr kumimoji="0" lang="ru-RU" sz="1200" b="0">
              <a:solidFill>
                <a:prstClr val="black"/>
              </a:solidFill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extLst/>
        </p:spPr>
        <p:txBody>
          <a:bodyPr lIns="92738" tIns="46368" rIns="92738" bIns="46368" anchor="b"/>
          <a:lstStyle/>
          <a:p>
            <a:pPr algn="r" defTabSz="925513" eaLnBrk="0" hangingPunct="0">
              <a:defRPr/>
            </a:pPr>
            <a:fld id="{53D093EA-537F-42B1-8316-35D9F07B2A25}" type="slidenum">
              <a:rPr kumimoji="0" lang="ru-RU" sz="1200" b="0">
                <a:cs typeface="+mn-cs"/>
              </a:rPr>
              <a:pPr algn="r" defTabSz="925513" eaLnBrk="0" hangingPunct="0">
                <a:defRPr/>
              </a:pPr>
              <a:t>2</a:t>
            </a:fld>
            <a:endParaRPr kumimoji="0" lang="ru-RU" sz="1200" b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extLst/>
        </p:spPr>
        <p:txBody>
          <a:bodyPr lIns="92738" tIns="46368" rIns="92738" bIns="46368" anchor="b"/>
          <a:lstStyle/>
          <a:p>
            <a:pPr algn="r" defTabSz="925513" eaLnBrk="0" hangingPunct="0">
              <a:defRPr/>
            </a:pPr>
            <a:fld id="{15E3F3C2-53E0-4D6E-969A-AE4CF7355F19}" type="slidenum">
              <a:rPr kumimoji="0" lang="ru-RU" sz="1200" b="0">
                <a:cs typeface="+mn-cs"/>
              </a:rPr>
              <a:pPr algn="r" defTabSz="925513" eaLnBrk="0" hangingPunct="0">
                <a:defRPr/>
              </a:pPr>
              <a:t>3</a:t>
            </a:fld>
            <a:endParaRPr kumimoji="0" lang="ru-RU" sz="1200" b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extLst/>
        </p:spPr>
        <p:txBody>
          <a:bodyPr lIns="92738" tIns="46368" rIns="92738" bIns="46368" anchor="b"/>
          <a:lstStyle/>
          <a:p>
            <a:pPr algn="r" defTabSz="925513" eaLnBrk="0" hangingPunct="0">
              <a:defRPr/>
            </a:pPr>
            <a:fld id="{39271B4B-00E4-4A28-870E-6D8E86865496}" type="slidenum">
              <a:rPr kumimoji="0" lang="ru-RU" sz="1200" b="0">
                <a:cs typeface="+mn-cs"/>
              </a:rPr>
              <a:pPr algn="r" defTabSz="925513" eaLnBrk="0" hangingPunct="0">
                <a:defRPr/>
              </a:pPr>
              <a:t>4</a:t>
            </a:fld>
            <a:endParaRPr kumimoji="0" lang="ru-RU" sz="1200" b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extLst/>
        </p:spPr>
        <p:txBody>
          <a:bodyPr lIns="92738" tIns="46368" rIns="92738" bIns="46368" anchor="b"/>
          <a:lstStyle/>
          <a:p>
            <a:pPr algn="r" defTabSz="925513" eaLnBrk="0" hangingPunct="0">
              <a:defRPr/>
            </a:pPr>
            <a:fld id="{465BC233-D61A-43E8-938E-B3045FF97110}" type="slidenum">
              <a:rPr kumimoji="0" lang="ru-RU" sz="1200" b="0">
                <a:cs typeface="+mn-cs"/>
              </a:rPr>
              <a:pPr algn="r" defTabSz="925513" eaLnBrk="0" hangingPunct="0">
                <a:defRPr/>
              </a:pPr>
              <a:t>5</a:t>
            </a:fld>
            <a:endParaRPr kumimoji="0" lang="ru-RU" sz="1200" b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extLst/>
        </p:spPr>
        <p:txBody>
          <a:bodyPr lIns="92738" tIns="46368" rIns="92738" bIns="46368" anchor="b"/>
          <a:lstStyle/>
          <a:p>
            <a:pPr algn="r" defTabSz="925513" eaLnBrk="0" hangingPunct="0">
              <a:defRPr/>
            </a:pPr>
            <a:fld id="{B0233E89-B15A-4D61-B50F-14B983EF7E4B}" type="slidenum">
              <a:rPr kumimoji="0" lang="ru-RU" sz="1200" b="0">
                <a:solidFill>
                  <a:prstClr val="black"/>
                </a:solidFill>
                <a:cs typeface="+mn-cs"/>
              </a:rPr>
              <a:pPr algn="r" defTabSz="925513" eaLnBrk="0" hangingPunct="0">
                <a:defRPr/>
              </a:pPr>
              <a:t>6</a:t>
            </a:fld>
            <a:endParaRPr kumimoji="0" lang="ru-RU" sz="1200" b="0">
              <a:solidFill>
                <a:prstClr val="black"/>
              </a:solidFill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extLst/>
        </p:spPr>
        <p:txBody>
          <a:bodyPr lIns="92738" tIns="46368" rIns="92738" bIns="46368" anchor="b"/>
          <a:lstStyle/>
          <a:p>
            <a:pPr algn="r" defTabSz="925513" eaLnBrk="0" hangingPunct="0">
              <a:defRPr/>
            </a:pPr>
            <a:fld id="{81721D58-9396-4114-804A-4F720572832A}" type="slidenum">
              <a:rPr kumimoji="0" lang="ru-RU" sz="1200" b="0">
                <a:solidFill>
                  <a:prstClr val="black"/>
                </a:solidFill>
                <a:cs typeface="+mn-cs"/>
              </a:rPr>
              <a:pPr algn="r" defTabSz="925513" eaLnBrk="0" hangingPunct="0">
                <a:defRPr/>
              </a:pPr>
              <a:t>7</a:t>
            </a:fld>
            <a:endParaRPr kumimoji="0" lang="ru-RU" sz="1200" b="0">
              <a:solidFill>
                <a:prstClr val="black"/>
              </a:solidFill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extLst/>
        </p:spPr>
        <p:txBody>
          <a:bodyPr lIns="92738" tIns="46368" rIns="92738" bIns="46368" anchor="b"/>
          <a:lstStyle/>
          <a:p>
            <a:pPr algn="r" defTabSz="925513" eaLnBrk="0" hangingPunct="0">
              <a:defRPr/>
            </a:pPr>
            <a:fld id="{20E68FEC-02B2-4EB5-94A9-3A20EA4E18F6}" type="slidenum">
              <a:rPr kumimoji="0" lang="ru-RU" sz="1200" b="0">
                <a:solidFill>
                  <a:prstClr val="black"/>
                </a:solidFill>
                <a:cs typeface="+mn-cs"/>
              </a:rPr>
              <a:pPr algn="r" defTabSz="925513" eaLnBrk="0" hangingPunct="0">
                <a:defRPr/>
              </a:pPr>
              <a:t>8</a:t>
            </a:fld>
            <a:endParaRPr kumimoji="0" lang="ru-RU" sz="1200" b="0">
              <a:solidFill>
                <a:prstClr val="black"/>
              </a:solidFill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extLst/>
        </p:spPr>
        <p:txBody>
          <a:bodyPr lIns="92738" tIns="46368" rIns="92738" bIns="46368" anchor="b"/>
          <a:lstStyle/>
          <a:p>
            <a:pPr algn="r" defTabSz="925513" eaLnBrk="0" hangingPunct="0">
              <a:defRPr/>
            </a:pPr>
            <a:fld id="{A118D9CC-576A-420F-9AC2-66A3D8AE459D}" type="slidenum">
              <a:rPr kumimoji="0" lang="ru-RU" sz="1200" b="0">
                <a:solidFill>
                  <a:prstClr val="black"/>
                </a:solidFill>
                <a:cs typeface="+mn-cs"/>
              </a:rPr>
              <a:pPr algn="r" defTabSz="925513" eaLnBrk="0" hangingPunct="0">
                <a:defRPr/>
              </a:pPr>
              <a:t>9</a:t>
            </a:fld>
            <a:endParaRPr kumimoji="0" lang="ru-RU" sz="1200" b="0">
              <a:solidFill>
                <a:prstClr val="black"/>
              </a:solidFill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744E3-0FF1-4A3D-B857-F52D0F2B83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45421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C7AA0-CDC8-4B94-BC4B-EC0A3258AE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150750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A17A4-D5BD-4D6B-AF01-E0DE053A6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39037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691FF-DF52-4CEE-8666-1B0F529617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29564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8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9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11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E5EBC-D696-4F90-8261-3320A7114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67875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7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CDBC3-D214-4B34-9392-19A0DDFD8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33904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11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D2626-78EB-42C7-B8DF-21FF4AC340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05141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4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5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6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4A327-00BF-4711-8700-07F986E9C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33563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9BD98-F2A0-46EB-9B21-44D8D69A36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329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7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8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677FA-5B06-4EEA-92FD-29C274E83C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85796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E8A89-062A-4E40-BD19-B68A5DE6C7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92568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C56D6-9569-4AB8-B78F-E059C27A3E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329481"/>
      </p:ext>
    </p:extLst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F7BF3-662D-4123-B2BD-52F6244290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78090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A7FD3-EA07-4AE6-96EB-7AF1A967B4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44042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8ED79-2883-4FE9-BB59-2E4F35B9C5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19570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B1C92-EE80-4A76-81DA-35B2185C39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58025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8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9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11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F246C-8628-4F5C-A35C-E85958814F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76235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7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54CD1-BEC8-4369-85BF-D23E8CEDE8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9038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11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7D69A-E20C-4011-B2F0-C7978CF265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55853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4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5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6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9C291-37F7-44EA-8DE6-55BCE26D2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7740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8CAD0-966C-4E58-A02A-026C1D9C8D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01118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7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8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0E27-2BDC-44AE-887C-C158D2E1DE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52829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BDFF2-73D9-48F1-8F4D-8EECDA472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825249"/>
      </p:ext>
    </p:extLst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931D2-B2A7-4119-AFF3-3E0D1D28FB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50452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01D5A-1327-4672-ADBF-BACA217630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97480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CFB7D-802C-431F-B0FD-928C76A9E9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5520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2AB0A-42B1-4592-84F8-5CFD3F9EB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414682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E877A-A269-4A51-9B88-53F12253A2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922856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45FC7-8C13-493D-B9B7-CBC60552C8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276772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A8170-1D87-4475-B3E5-70B43EE1D0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70368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7DBED-9504-4374-BA6C-E8B666C87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580742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5CEAF-573A-4CF1-A54E-3D90DD634F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394433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311F77A7-321F-457F-906C-AEAD87B88F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93" r:id="rId1"/>
    <p:sldLayoutId id="2147484794" r:id="rId2"/>
    <p:sldLayoutId id="2147484795" r:id="rId3"/>
    <p:sldLayoutId id="2147484796" r:id="rId4"/>
    <p:sldLayoutId id="2147484797" r:id="rId5"/>
    <p:sldLayoutId id="2147484798" r:id="rId6"/>
    <p:sldLayoutId id="2147484799" r:id="rId7"/>
    <p:sldLayoutId id="2147484800" r:id="rId8"/>
    <p:sldLayoutId id="2147484801" r:id="rId9"/>
    <p:sldLayoutId id="2147484802" r:id="rId10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6D0C350F-BC3D-426C-80D1-F5B4249D1E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03" r:id="rId1"/>
    <p:sldLayoutId id="2147484804" r:id="rId2"/>
    <p:sldLayoutId id="2147484805" r:id="rId3"/>
    <p:sldLayoutId id="2147484806" r:id="rId4"/>
    <p:sldLayoutId id="2147484807" r:id="rId5"/>
    <p:sldLayoutId id="2147484808" r:id="rId6"/>
    <p:sldLayoutId id="2147484809" r:id="rId7"/>
    <p:sldLayoutId id="2147484810" r:id="rId8"/>
    <p:sldLayoutId id="2147484811" r:id="rId9"/>
    <p:sldLayoutId id="2147484812" r:id="rId10"/>
    <p:sldLayoutId id="2147484813" r:id="rId11"/>
  </p:sldLayoutIdLst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7EB24E68-8639-44B3-9ABA-9497D767F2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4" r:id="rId1"/>
    <p:sldLayoutId id="2147484815" r:id="rId2"/>
    <p:sldLayoutId id="2147484816" r:id="rId3"/>
    <p:sldLayoutId id="2147484817" r:id="rId4"/>
    <p:sldLayoutId id="2147484818" r:id="rId5"/>
    <p:sldLayoutId id="2147484819" r:id="rId6"/>
    <p:sldLayoutId id="2147484820" r:id="rId7"/>
    <p:sldLayoutId id="2147484821" r:id="rId8"/>
    <p:sldLayoutId id="2147484822" r:id="rId9"/>
    <p:sldLayoutId id="2147484823" r:id="rId10"/>
    <p:sldLayoutId id="2147484824" r:id="rId11"/>
  </p:sldLayoutIdLst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308725"/>
            <a:ext cx="1828800" cy="365125"/>
          </a:xfrm>
        </p:spPr>
        <p:txBody>
          <a:bodyPr/>
          <a:lstStyle/>
          <a:p>
            <a:pPr>
              <a:defRPr/>
            </a:pPr>
            <a:fld id="{FD518644-126A-4260-8AAC-830F3300CBF8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1403350" y="549275"/>
            <a:ext cx="7416800" cy="5786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endParaRPr lang="ru-RU" sz="24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ru-RU" sz="24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Методика </a:t>
            </a:r>
          </a:p>
          <a:p>
            <a:pPr algn="ctr">
              <a:defRPr/>
            </a:pPr>
            <a:r>
              <a:rPr lang="ru-RU" sz="2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проведения </a:t>
            </a:r>
            <a:r>
              <a:rPr lang="ru-RU" sz="2000" dirty="0" err="1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аккредитационной</a:t>
            </a:r>
            <a:r>
              <a:rPr lang="ru-RU" sz="2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экспертизы </a:t>
            </a:r>
          </a:p>
          <a:p>
            <a:pPr algn="ctr">
              <a:defRPr/>
            </a:pPr>
            <a:r>
              <a:rPr lang="ru-RU" sz="2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соответствия содержания и качества подготовки обучающихся в организациях, осуществляющих образовательную деятельность, по заявленным для государственной аккредитации образовательным программам федеральным государственным образовательным стандартам                                                         в 2013/2014 учебном году                                                                                     (для общеобразовательных учреждений)</a:t>
            </a:r>
          </a:p>
          <a:p>
            <a:pPr algn="ctr">
              <a:defRPr/>
            </a:pPr>
            <a:r>
              <a:rPr lang="ru-RU" sz="24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</a:t>
            </a:r>
          </a:p>
          <a:p>
            <a:pPr algn="r">
              <a:defRPr/>
            </a:pPr>
            <a:endParaRPr lang="ru-RU" sz="24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defRPr/>
            </a:pPr>
            <a:r>
              <a:rPr lang="ru-RU" sz="16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Маслов Сергей Геннадьевич,</a:t>
            </a:r>
          </a:p>
          <a:p>
            <a:pPr algn="r">
              <a:defRPr/>
            </a:pPr>
            <a:r>
              <a:rPr lang="ru-RU" sz="1600" dirty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начальник отдела </a:t>
            </a:r>
          </a:p>
          <a:p>
            <a:pPr algn="r">
              <a:defRPr/>
            </a:pPr>
            <a:r>
              <a:rPr lang="ru-RU" sz="1600" dirty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государственной аккредитации </a:t>
            </a:r>
          </a:p>
          <a:p>
            <a:pPr algn="r">
              <a:defRPr/>
            </a:pPr>
            <a:r>
              <a:rPr lang="ru-RU" sz="1600" dirty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 контроля качества управления</a:t>
            </a:r>
          </a:p>
          <a:p>
            <a:pPr algn="r">
              <a:defRPr/>
            </a:pPr>
            <a:r>
              <a:rPr lang="ru-RU" sz="1600" dirty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по контролю и надзору </a:t>
            </a:r>
          </a:p>
          <a:p>
            <a:pPr algn="r">
              <a:defRPr/>
            </a:pPr>
            <a:r>
              <a:rPr lang="ru-RU" sz="1600" dirty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 сфере образования </a:t>
            </a:r>
          </a:p>
          <a:p>
            <a:pPr algn="r">
              <a:defRPr/>
            </a:pPr>
            <a:r>
              <a:rPr lang="ru-RU" sz="18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</a:t>
            </a:r>
            <a:endParaRPr lang="ru-RU" sz="1800" i="1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6868" name="Picture 7" descr="http://www.goldenkorona.ru/pic/gerb_N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14097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933825"/>
            <a:ext cx="3240088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1"/>
          <p:cNvSpPr txBox="1">
            <a:spLocks noGrp="1" noChangeArrowheads="1"/>
          </p:cNvSpPr>
          <p:nvPr/>
        </p:nvSpPr>
        <p:spPr bwMode="auto">
          <a:xfrm>
            <a:off x="7315200" y="6381750"/>
            <a:ext cx="1828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FFB1989-6E7E-4454-9C12-904917197F0E}" type="slidenum">
              <a:rPr lang="ru-RU" altLang="ru-RU" sz="1200">
                <a:solidFill>
                  <a:srgbClr val="7F7F7F"/>
                </a:solidFill>
                <a:latin typeface="Times New Roman" pitchFamily="18" charset="0"/>
              </a:rPr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10</a:t>
            </a:fld>
            <a:endParaRPr lang="ru-RU" altLang="ru-RU" sz="1200">
              <a:solidFill>
                <a:srgbClr val="7F7F7F"/>
              </a:solidFill>
              <a:latin typeface="Times New Roman" pitchFamily="18" charset="0"/>
            </a:endParaRPr>
          </a:p>
        </p:txBody>
      </p:sp>
      <p:pic>
        <p:nvPicPr>
          <p:cNvPr id="46083" name="Picture 7" descr="http://www.goldenkorona.ru/pic/gerb_N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135062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03375" y="260350"/>
            <a:ext cx="7216775" cy="12938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1800" dirty="0">
                <a:latin typeface="Times New Roman"/>
                <a:ea typeface="Calibri"/>
                <a:cs typeface="Times New Roman"/>
              </a:rPr>
              <a:t>Показатель 5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1800" dirty="0">
                <a:solidFill>
                  <a:schemeClr val="accent5"/>
                </a:solidFill>
                <a:latin typeface="Times New Roman"/>
                <a:ea typeface="Calibri"/>
                <a:cs typeface="Times New Roman"/>
              </a:rPr>
              <a:t>Оценка материально-технического обеспечения образовательного процесса</a:t>
            </a:r>
            <a:endParaRPr lang="ru-RU" sz="1400" dirty="0">
              <a:solidFill>
                <a:schemeClr val="accent5"/>
              </a:solidFill>
              <a:latin typeface="Calibri"/>
              <a:ea typeface="Calibri"/>
              <a:cs typeface="Times New Roman"/>
            </a:endParaRPr>
          </a:p>
          <a:p>
            <a:pPr algn="ctr">
              <a:defRPr/>
            </a:pPr>
            <a:r>
              <a:rPr lang="ru-RU" sz="1600" i="1" dirty="0">
                <a:latin typeface="Times New Roman"/>
                <a:ea typeface="Calibri"/>
              </a:rPr>
              <a:t>Максимальное количество баллов по показателю – 2 балла</a:t>
            </a:r>
            <a:endParaRPr lang="ru-RU" sz="18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288" y="1987550"/>
          <a:ext cx="8497887" cy="2208213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368612"/>
                <a:gridCol w="5129275"/>
              </a:tblGrid>
              <a:tr h="2208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5.1. Соответствие оборудования учебных кабинетов требованиям ФГОС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балла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– соответствует федеральным требованиям в полном объеме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1,5 балла –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соответствует федеральным требованиям, но используется не в полном объеме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балл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– соответствует  федеральным требованиям частично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 баллов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– не соответствует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1"/>
          <p:cNvSpPr txBox="1">
            <a:spLocks noGrp="1" noChangeArrowheads="1"/>
          </p:cNvSpPr>
          <p:nvPr/>
        </p:nvSpPr>
        <p:spPr bwMode="auto">
          <a:xfrm>
            <a:off x="7315200" y="6381750"/>
            <a:ext cx="1828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1A6F2DEC-2E4B-4B4E-9875-BAE8924BBC84}" type="slidenum">
              <a:rPr lang="ru-RU" altLang="ru-RU" sz="1200">
                <a:solidFill>
                  <a:srgbClr val="7F7F7F"/>
                </a:solidFill>
                <a:latin typeface="Times New Roman" pitchFamily="18" charset="0"/>
              </a:rPr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11</a:t>
            </a:fld>
            <a:endParaRPr lang="ru-RU" altLang="ru-RU" sz="1200">
              <a:solidFill>
                <a:srgbClr val="7F7F7F"/>
              </a:solidFill>
              <a:latin typeface="Times New Roman" pitchFamily="18" charset="0"/>
            </a:endParaRP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685925" y="141288"/>
            <a:ext cx="705643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1400" dirty="0">
                <a:ea typeface="Calibri"/>
                <a:cs typeface="Times New Roman" panose="02020603050405020304" pitchFamily="18" charset="0"/>
              </a:rPr>
              <a:t>Показатель 1</a:t>
            </a:r>
          </a:p>
          <a:p>
            <a:pPr algn="ctr">
              <a:spcAft>
                <a:spcPts val="0"/>
              </a:spcAft>
              <a:defRPr/>
            </a:pPr>
            <a:r>
              <a:rPr lang="ru-RU" sz="1400" dirty="0">
                <a:ea typeface="Calibri"/>
                <a:cs typeface="Times New Roman" panose="02020603050405020304" pitchFamily="18" charset="0"/>
              </a:rPr>
              <a:t>Соответствие содержания  основного общего образования  требованиям ФКГОС</a:t>
            </a:r>
          </a:p>
          <a:p>
            <a:pPr algn="ctr"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accent5"/>
                </a:solidFill>
                <a:ea typeface="Calibri"/>
                <a:cs typeface="Times New Roman" panose="02020603050405020304" pitchFamily="18" charset="0"/>
              </a:rPr>
              <a:t>Максимальное количество баллов по показателю – 20 баллов</a:t>
            </a:r>
            <a:endParaRPr lang="ru-RU" sz="1400" dirty="0">
              <a:solidFill>
                <a:schemeClr val="accent5"/>
              </a:solidFill>
              <a:ea typeface="Calibri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accent5"/>
                </a:solidFill>
                <a:ea typeface="Calibri"/>
                <a:cs typeface="Times New Roman" panose="02020603050405020304" pitchFamily="18" charset="0"/>
              </a:rPr>
              <a:t>Показатель соответствует, если набрано не менее 50% от максимально возможного количества баллов для общеобразовательных учреждений, и не менее 80% от максимально возможного количества баллов для общеобразовательных учреждений, реализующих программы профильного и углубленного изучения</a:t>
            </a:r>
            <a:endParaRPr lang="ru-RU" sz="1400" i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pic>
        <p:nvPicPr>
          <p:cNvPr id="47108" name="Picture 7" descr="http://www.goldenkorona.ru/pic/gerb_N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135062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87363" y="1916113"/>
          <a:ext cx="8353425" cy="4081462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311347"/>
                <a:gridCol w="5042078"/>
              </a:tblGrid>
              <a:tr h="1053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1.2.Соответствие действующего учебного плана ОУ ФБУП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балла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– соответствует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 баллов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– не соответствует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8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1.9.Учет образовательных потребностей и запросов обучающихся и их родителей (законных представителей) при формировании учебных планов и планов внеурочной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деятельности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балла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– осуществляется ежегодно и имеет практическое исполнение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балл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– изучено, но не удовлетворяется по объективным причинам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 баллов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– отсутствует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0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1.10. Функционирование системы  государственно-общественного управления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балла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– система создана и функционирует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балл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– система на стадии становления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 баллов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– отсутствует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Box 1"/>
          <p:cNvSpPr txBox="1">
            <a:spLocks noChangeArrowheads="1"/>
          </p:cNvSpPr>
          <p:nvPr/>
        </p:nvSpPr>
        <p:spPr bwMode="auto">
          <a:xfrm>
            <a:off x="2082800" y="328613"/>
            <a:ext cx="6408738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800">
                <a:solidFill>
                  <a:srgbClr val="003366"/>
                </a:solidFill>
                <a:latin typeface="Arial" charset="0"/>
              </a:rPr>
              <a:t>Экспертное заключение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3366"/>
                </a:solidFill>
                <a:latin typeface="Arial" charset="0"/>
              </a:rPr>
              <a:t>по результатам экспертизы</a:t>
            </a:r>
            <a:endParaRPr lang="ru-RU" altLang="ru-RU" sz="1400">
              <a:solidFill>
                <a:srgbClr val="003366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3366"/>
                </a:solidFill>
                <a:latin typeface="Arial" charset="0"/>
              </a:rPr>
              <a:t>деятельности общеобразовательного учреждения</a:t>
            </a:r>
            <a:endParaRPr lang="ru-RU" altLang="ru-RU" sz="1400">
              <a:solidFill>
                <a:srgbClr val="003366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3366"/>
                </a:solidFill>
                <a:latin typeface="Arial" charset="0"/>
              </a:rPr>
              <a:t>в ходе государственной аккредитации</a:t>
            </a:r>
            <a:endParaRPr lang="ru-RU" altLang="ru-RU" sz="1400">
              <a:solidFill>
                <a:srgbClr val="003366"/>
              </a:solidFill>
              <a:latin typeface="Arial" charset="0"/>
            </a:endParaRPr>
          </a:p>
        </p:txBody>
      </p:sp>
      <p:pic>
        <p:nvPicPr>
          <p:cNvPr id="48131" name="Picture 7" descr="http://www.goldenkorona.ru/pic/gerb_N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14097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1001713" y="1749425"/>
            <a:ext cx="7632700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latin typeface="Arial" charset="0"/>
              </a:rPr>
              <a:t>Полное наименование ОУ</a:t>
            </a: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___________________________________________________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 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latin typeface="Arial" charset="0"/>
              </a:rPr>
              <a:t>Место нахождения</a:t>
            </a: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__________________________________________________________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 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latin typeface="Arial" charset="0"/>
              </a:rPr>
              <a:t>Показатель               </a:t>
            </a:r>
            <a:r>
              <a:rPr lang="ru-RU" altLang="ru-RU" sz="1400">
                <a:solidFill>
                  <a:srgbClr val="C00000"/>
                </a:solidFill>
                <a:latin typeface="Arial" charset="0"/>
              </a:rPr>
              <a:t>УКАЗАННЫЙ В ПРИКАЗЕ и  ПЛАНЕ-ЗАДАНИИ </a:t>
            </a:r>
            <a:endParaRPr lang="ru-RU" altLang="ru-RU" sz="1400" b="0" i="1" u="sng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40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latin typeface="Arial" charset="0"/>
              </a:rPr>
              <a:t>Критерий показателя  </a:t>
            </a:r>
            <a:r>
              <a:rPr lang="ru-RU" altLang="ru-RU" sz="1400">
                <a:solidFill>
                  <a:srgbClr val="C00000"/>
                </a:solidFill>
                <a:latin typeface="Arial" charset="0"/>
              </a:rPr>
              <a:t>УКАЗАННЫЙ В ПРИКАЗЕ и  ПЛАНЕ-ЗАДАНИИ </a:t>
            </a:r>
            <a:endParaRPr lang="ru-RU" altLang="ru-RU" sz="1400" b="0" i="1" u="sng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latin typeface="Arial" charset="0"/>
              </a:rPr>
              <a:t>Оценка </a:t>
            </a:r>
            <a:r>
              <a:rPr lang="ru-RU" altLang="ru-RU" sz="1400">
                <a:solidFill>
                  <a:srgbClr val="C00000"/>
                </a:solidFill>
                <a:latin typeface="Arial" charset="0"/>
              </a:rPr>
              <a:t>СООТВЕТСТВУЕТ/НЕ СООТВЕТСТВУЕТ</a:t>
            </a:r>
            <a:endParaRPr lang="ru-RU" altLang="ru-RU" sz="1400" b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400" b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400" b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latin typeface="Arial" charset="0"/>
              </a:rPr>
              <a:t>Эксперт</a:t>
            </a: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 ________________________              ________________________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                          (подпись)                                                        (ФИО)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 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«______» _______________20____ г.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 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chemeClr val="tx1"/>
                </a:solidFill>
                <a:latin typeface="Arial" charset="0"/>
              </a:rPr>
              <a:t> </a:t>
            </a:r>
            <a:r>
              <a:rPr lang="ru-RU" altLang="ru-RU" sz="1400">
                <a:solidFill>
                  <a:schemeClr val="tx1"/>
                </a:solidFill>
                <a:latin typeface="Arial" charset="0"/>
              </a:rPr>
              <a:t>С результатом экспертизы ознакомлен (а).</a:t>
            </a:r>
            <a:endParaRPr lang="ru-RU" altLang="ru-RU" sz="1400" b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 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altLang="ru-RU" sz="1400">
                <a:solidFill>
                  <a:srgbClr val="000000"/>
                </a:solidFill>
                <a:latin typeface="Arial" charset="0"/>
              </a:rPr>
              <a:t>Руководитель ОУ </a:t>
            </a: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__________________            ________________________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                                      (подпись)                                               (ФИО)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 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 «______» _______________20____ г.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800" b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"/>
          <p:cNvSpPr txBox="1">
            <a:spLocks noChangeArrowheads="1"/>
          </p:cNvSpPr>
          <p:nvPr/>
        </p:nvSpPr>
        <p:spPr bwMode="auto">
          <a:xfrm>
            <a:off x="2082800" y="328613"/>
            <a:ext cx="6408738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800">
                <a:solidFill>
                  <a:srgbClr val="003366"/>
                </a:solidFill>
                <a:latin typeface="Times New Roman" pitchFamily="18" charset="0"/>
              </a:rPr>
              <a:t>Приложение к экспертному заключению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u="sng">
                <a:solidFill>
                  <a:srgbClr val="003366"/>
                </a:solidFill>
                <a:latin typeface="Arial" charset="0"/>
              </a:rPr>
              <a:t>______________________________________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3366"/>
                </a:solidFill>
                <a:latin typeface="Arial" charset="0"/>
              </a:rPr>
              <a:t>(полное наименование ОУ)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u="sng">
                <a:solidFill>
                  <a:srgbClr val="003366"/>
                </a:solidFill>
                <a:latin typeface="Arial" charset="0"/>
              </a:rPr>
              <a:t> </a:t>
            </a:r>
            <a:endParaRPr lang="ru-RU" altLang="ru-RU" sz="1400" b="0" u="sng">
              <a:solidFill>
                <a:srgbClr val="003366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 u="sng">
                <a:solidFill>
                  <a:srgbClr val="000000"/>
                </a:solidFill>
                <a:latin typeface="Arial" charset="0"/>
              </a:rPr>
              <a:t> </a:t>
            </a:r>
            <a:endParaRPr lang="ru-RU" altLang="ru-RU" sz="1400">
              <a:solidFill>
                <a:srgbClr val="003366"/>
              </a:solidFill>
              <a:latin typeface="Times New Roman" pitchFamily="18" charset="0"/>
            </a:endParaRPr>
          </a:p>
        </p:txBody>
      </p:sp>
      <p:pic>
        <p:nvPicPr>
          <p:cNvPr id="49155" name="Picture 7" descr="http://www.goldenkorona.ru/pic/gerb_N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14097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1471613" y="1525588"/>
            <a:ext cx="7632700" cy="504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40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latin typeface="Times New Roman" pitchFamily="18" charset="0"/>
              </a:rPr>
              <a:t>ЗАМЕЧАНИЯ ПО ОЦЕНИВАНИЮ КРИТЕРИЯ: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40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u="sng">
                <a:solidFill>
                  <a:srgbClr val="C00000"/>
                </a:solidFill>
                <a:latin typeface="Times New Roman" pitchFamily="18" charset="0"/>
              </a:rPr>
              <a:t>ОФОРМЛЯЕТСЯ ВСЕГДА, ЕСЛИ КОЛИЧЕСТВО БАЛЛОВ МЕНЬШЕ МАКСИМАЛЬНО УСТАНОВЛЕННОГО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400" b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latin typeface="Times New Roman" pitchFamily="18" charset="0"/>
              </a:rPr>
              <a:t>ОСОБОЕ МНЕНИЕ: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40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>
                <a:solidFill>
                  <a:srgbClr val="C00000"/>
                </a:solidFill>
                <a:latin typeface="Arial" charset="0"/>
              </a:rPr>
              <a:t>ОФОРМЛЯЕТСЯ, ЕСЛИ ЭКСПЕРТ хочет отметить то, что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>
                <a:solidFill>
                  <a:srgbClr val="C00000"/>
                </a:solidFill>
                <a:latin typeface="Arial" charset="0"/>
              </a:rPr>
              <a:t>-    Требует особого комментария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>
                <a:solidFill>
                  <a:srgbClr val="C00000"/>
                </a:solidFill>
                <a:latin typeface="Arial" charset="0"/>
              </a:rPr>
              <a:t>-     Выходит за рамки экспертизы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>
                <a:solidFill>
                  <a:srgbClr val="C00000"/>
                </a:solidFill>
                <a:latin typeface="Arial" charset="0"/>
              </a:rPr>
              <a:t>-    Требует внимания МО НО или Учредителя ОУ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400" b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>
                <a:solidFill>
                  <a:srgbClr val="000000"/>
                </a:solidFill>
                <a:latin typeface="Arial" charset="0"/>
              </a:rPr>
              <a:t>Эксперт</a:t>
            </a: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 ________________________              ________________________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                          (подпись)                                                           (ФИО)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 «______» _______________20____ г.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 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 </a:t>
            </a:r>
            <a:r>
              <a:rPr lang="ru-RU" altLang="ru-RU" sz="1400">
                <a:solidFill>
                  <a:srgbClr val="000000"/>
                </a:solidFill>
                <a:latin typeface="Arial" charset="0"/>
              </a:rPr>
              <a:t>С результатом экспертизы ознакомлен.</a:t>
            </a:r>
            <a:endParaRPr lang="ru-RU" altLang="ru-RU" sz="1400" b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 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altLang="ru-RU" sz="1400">
                <a:solidFill>
                  <a:srgbClr val="000000"/>
                </a:solidFill>
                <a:latin typeface="Arial" charset="0"/>
              </a:rPr>
              <a:t>Руководитель ОУ </a:t>
            </a: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__________________            ________________________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                                      (подпись)                                                   (ФИО)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 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400" b="0">
                <a:solidFill>
                  <a:srgbClr val="000000"/>
                </a:solidFill>
                <a:latin typeface="Arial" charset="0"/>
              </a:rPr>
              <a:t> «______» _______________20____ г.</a:t>
            </a:r>
            <a:endParaRPr lang="ru-RU" altLang="ru-RU" sz="2800" b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 txBox="1">
            <a:spLocks noGrp="1" noChangeArrowheads="1"/>
          </p:cNvSpPr>
          <p:nvPr/>
        </p:nvSpPr>
        <p:spPr>
          <a:xfrm>
            <a:off x="7315200" y="6381750"/>
            <a:ext cx="1828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fld id="{142C9ABE-F8D4-46B2-B5D6-EAFA84D5F01C}" type="slidenum">
              <a:rPr lang="ru-RU" sz="1200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14</a:t>
            </a:fld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692275" y="333375"/>
            <a:ext cx="7056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ДОКУМЕНТЫ НА ГОСУДАРСТВЕННУЮ АККРЕДИТАЦИЮ</a:t>
            </a:r>
            <a:endParaRPr lang="ru-RU" sz="2000" i="1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0180" name="Picture 7" descr="http://www.goldenkorona.ru/pic/gerb_N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135062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2413" y="908050"/>
            <a:ext cx="8640762" cy="13858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ctr">
              <a:buFontTx/>
              <a:buAutoNum type="arabicPeriod"/>
              <a:defRPr/>
            </a:pPr>
            <a:r>
              <a:rPr lang="ru-RU" sz="2000" dirty="0"/>
              <a:t>Заявление</a:t>
            </a:r>
          </a:p>
          <a:p>
            <a:pPr indent="452438" algn="just">
              <a:defRPr/>
            </a:pPr>
            <a:r>
              <a:rPr lang="ru-RU" sz="1600" b="0" dirty="0"/>
              <a:t>Приказ Министерства образования и науки РФ от 18 сентября 2012 года № 729                 "Об утверждении форм заявлений о проведении государственной аккредитации, о выдаче временного свидетельства о государственной аккредитации и о переоформлении свидетельства о государственной аккредитации"</a:t>
            </a:r>
          </a:p>
        </p:txBody>
      </p:sp>
      <p:sp>
        <p:nvSpPr>
          <p:cNvPr id="50182" name="Прямоугольник 3"/>
          <p:cNvSpPr>
            <a:spLocks noChangeArrowheads="1"/>
          </p:cNvSpPr>
          <p:nvPr/>
        </p:nvSpPr>
        <p:spPr bwMode="auto">
          <a:xfrm>
            <a:off x="492125" y="2149475"/>
            <a:ext cx="8353425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>
                <a:solidFill>
                  <a:schemeClr val="tx1"/>
                </a:solidFill>
                <a:latin typeface="Times New Roman" pitchFamily="18" charset="0"/>
              </a:rPr>
              <a:t>2. Копия  устава ОУ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>
                <a:solidFill>
                  <a:schemeClr val="tx1"/>
                </a:solidFill>
                <a:latin typeface="Times New Roman" pitchFamily="18" charset="0"/>
              </a:rPr>
              <a:t>(заверенная нотариально или с представлением оригинала)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>
                <a:solidFill>
                  <a:schemeClr val="tx1"/>
                </a:solidFill>
                <a:latin typeface="Times New Roman" pitchFamily="18" charset="0"/>
              </a:rPr>
              <a:t>3. Копия положения о филиале ОУ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>
                <a:solidFill>
                  <a:schemeClr val="tx1"/>
                </a:solidFill>
                <a:latin typeface="Times New Roman" pitchFamily="18" charset="0"/>
              </a:rPr>
              <a:t>(заверенная нотариально или с представлением оригинала)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>
                <a:solidFill>
                  <a:schemeClr val="tx1"/>
                </a:solidFill>
                <a:latin typeface="Times New Roman" pitchFamily="18" charset="0"/>
              </a:rPr>
              <a:t>4. Копии учебных планов по всем образовательным программам, заявленным к государственной аккредитации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>
                <a:solidFill>
                  <a:schemeClr val="tx1"/>
                </a:solidFill>
                <a:latin typeface="Times New Roman" pitchFamily="18" charset="0"/>
              </a:rPr>
              <a:t>5. Копия платежного поручения об уплате государственной пошлины за государственную услугу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>
                <a:solidFill>
                  <a:schemeClr val="tx1"/>
                </a:solidFill>
                <a:latin typeface="Times New Roman" pitchFamily="18" charset="0"/>
              </a:rPr>
              <a:t>6. Опись представленных документов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ru-RU" sz="2000">
                <a:solidFill>
                  <a:srgbClr val="C00000"/>
                </a:solidFill>
                <a:latin typeface="Times New Roman" pitchFamily="18" charset="0"/>
              </a:rPr>
              <a:t>(http://minobr.government-nnov.ru)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 txBox="1">
            <a:spLocks noGrp="1" noChangeArrowheads="1"/>
          </p:cNvSpPr>
          <p:nvPr/>
        </p:nvSpPr>
        <p:spPr>
          <a:xfrm>
            <a:off x="7315200" y="6308725"/>
            <a:ext cx="1828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fld id="{2E21B393-DBEB-4416-B430-20E866C915F5}" type="slidenum">
              <a:rPr lang="ru-RU" sz="1200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15</a:t>
            </a:fld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203" name="Rectangle 5"/>
          <p:cNvSpPr>
            <a:spLocks noChangeArrowheads="1"/>
          </p:cNvSpPr>
          <p:nvPr/>
        </p:nvSpPr>
        <p:spPr bwMode="auto">
          <a:xfrm>
            <a:off x="900113" y="1557338"/>
            <a:ext cx="7993062" cy="498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600" b="0">
                <a:solidFill>
                  <a:srgbClr val="000066"/>
                </a:solidFill>
                <a:latin typeface="Times New Roman" pitchFamily="18" charset="0"/>
              </a:rPr>
              <a:t>     </a:t>
            </a:r>
            <a:r>
              <a:rPr kumimoji="0" lang="ru-RU" altLang="ru-RU" sz="1600" i="1">
                <a:solidFill>
                  <a:srgbClr val="000066"/>
                </a:solidFill>
                <a:latin typeface="Times New Roman" pitchFamily="18" charset="0"/>
              </a:rPr>
              <a:t>Общественная аккредитация</a:t>
            </a:r>
            <a:r>
              <a:rPr kumimoji="0" lang="ru-RU" altLang="ru-RU" sz="1600" b="0">
                <a:solidFill>
                  <a:srgbClr val="000066"/>
                </a:solidFill>
                <a:latin typeface="Times New Roman" pitchFamily="18" charset="0"/>
              </a:rPr>
              <a:t> – признание соответствия уровня осуществляющей образовательную деятельность организации критериям и требованиям российских, иностранных и международных организаций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600" b="0">
                <a:solidFill>
                  <a:srgbClr val="000066"/>
                </a:solidFill>
                <a:latin typeface="Times New Roman" pitchFamily="18" charset="0"/>
              </a:rPr>
              <a:t>(ч.1, 2 ст. 96 Закона № 273-ФЗ)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600" b="0">
                <a:solidFill>
                  <a:srgbClr val="000066"/>
                </a:solidFill>
                <a:latin typeface="Times New Roman" pitchFamily="18" charset="0"/>
              </a:rPr>
              <a:t>    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600" b="0">
                <a:solidFill>
                  <a:srgbClr val="000066"/>
                </a:solidFill>
                <a:latin typeface="Times New Roman" pitchFamily="18" charset="0"/>
              </a:rPr>
              <a:t>      </a:t>
            </a:r>
            <a:r>
              <a:rPr kumimoji="0" lang="ru-RU" altLang="ru-RU" sz="1600" i="1">
                <a:solidFill>
                  <a:srgbClr val="000066"/>
                </a:solidFill>
                <a:latin typeface="Times New Roman" pitchFamily="18" charset="0"/>
              </a:rPr>
              <a:t>Профессионально-общественная аккредитация</a:t>
            </a:r>
            <a:r>
              <a:rPr kumimoji="0" lang="ru-RU" altLang="ru-RU" sz="1600" b="0">
                <a:solidFill>
                  <a:srgbClr val="000066"/>
                </a:solidFill>
                <a:latin typeface="Times New Roman" pitchFamily="18" charset="0"/>
              </a:rPr>
              <a:t> профессиональных образовательных программ – признание качества и уровня подготовки выпускников, освоивших такую образовательную программу в конкретной организации, осуществляющей образовательную деятельность, отвечающими требованиям профессиональных стандартов, требованиям рынка труда к специалистам, рабочим и служащим соответствующего профиля (ч. 4 ст. 96 Закона № 273-ФЗ)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altLang="ru-RU" sz="1600" b="0">
              <a:solidFill>
                <a:srgbClr val="000066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600" b="0">
                <a:solidFill>
                  <a:srgbClr val="000066"/>
                </a:solidFill>
                <a:latin typeface="Times New Roman" pitchFamily="18" charset="0"/>
              </a:rPr>
              <a:t>      Сведения об имеющейся у организации общественной аккредитации, профессионально-общественной аккредитации представляются в аккредитационный орган и </a:t>
            </a:r>
            <a:r>
              <a:rPr kumimoji="0" lang="ru-RU" altLang="ru-RU" sz="1600" b="0" u="sng">
                <a:solidFill>
                  <a:srgbClr val="000066"/>
                </a:solidFill>
                <a:latin typeface="Times New Roman" pitchFamily="18" charset="0"/>
              </a:rPr>
              <a:t>рассматриваются при проведении государственной аккредитации</a:t>
            </a:r>
            <a:r>
              <a:rPr kumimoji="0" lang="ru-RU" altLang="ru-RU" sz="1600" b="0">
                <a:solidFill>
                  <a:srgbClr val="000066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altLang="ru-RU" sz="1600" b="0">
              <a:solidFill>
                <a:srgbClr val="000066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600" b="0">
                <a:solidFill>
                  <a:srgbClr val="000066"/>
                </a:solidFill>
                <a:latin typeface="Times New Roman" pitchFamily="18" charset="0"/>
              </a:rPr>
              <a:t>      Общественная и профессионально-общественная аккредитация </a:t>
            </a:r>
            <a:r>
              <a:rPr kumimoji="0" lang="ru-RU" altLang="ru-RU" sz="1600" b="0" u="sng">
                <a:solidFill>
                  <a:srgbClr val="000066"/>
                </a:solidFill>
                <a:latin typeface="Times New Roman" pitchFamily="18" charset="0"/>
              </a:rPr>
              <a:t>проводятся на добровольной основе</a:t>
            </a:r>
            <a:r>
              <a:rPr kumimoji="0" lang="ru-RU" altLang="ru-RU" sz="1600" b="0">
                <a:solidFill>
                  <a:srgbClr val="000066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51204" name="Picture 7" descr="http://www.goldenkorona.ru/pic/gerb_N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135062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692275" y="333375"/>
            <a:ext cx="70564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8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Общественная аккредитация организаций, осуществляющих образовательную деятельность, и профессионально-общественная аккредитация образовательных программ</a:t>
            </a:r>
            <a:endParaRPr lang="ru-RU" sz="1800" i="1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1"/>
          <p:cNvSpPr txBox="1">
            <a:spLocks noGrp="1" noChangeArrowheads="1"/>
          </p:cNvSpPr>
          <p:nvPr/>
        </p:nvSpPr>
        <p:spPr bwMode="auto">
          <a:xfrm>
            <a:off x="7315200" y="6308725"/>
            <a:ext cx="1828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CA89F358-AD3F-4D26-8FDF-4781FD1B5015}" type="slidenum">
              <a:rPr lang="ru-RU" altLang="ru-RU" sz="1200">
                <a:solidFill>
                  <a:srgbClr val="7F7F7F"/>
                </a:solidFill>
                <a:latin typeface="Times New Roman" pitchFamily="18" charset="0"/>
              </a:rPr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16</a:t>
            </a:fld>
            <a:endParaRPr lang="ru-RU" altLang="ru-RU" sz="1200">
              <a:solidFill>
                <a:srgbClr val="7F7F7F"/>
              </a:solidFill>
              <a:latin typeface="Times New Roman" pitchFamily="18" charset="0"/>
            </a:endParaRPr>
          </a:p>
        </p:txBody>
      </p:sp>
      <p:sp>
        <p:nvSpPr>
          <p:cNvPr id="51203" name="Rectangle 5"/>
          <p:cNvSpPr>
            <a:spLocks noChangeArrowheads="1"/>
          </p:cNvSpPr>
          <p:nvPr/>
        </p:nvSpPr>
        <p:spPr bwMode="auto">
          <a:xfrm>
            <a:off x="839788" y="1236663"/>
            <a:ext cx="7993062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ru-RU" sz="2400" b="0" dirty="0" smtClean="0">
                <a:solidFill>
                  <a:srgbClr val="000066"/>
                </a:solidFill>
                <a:latin typeface="Times New Roman" pitchFamily="18" charset="0"/>
              </a:rPr>
              <a:t>     </a:t>
            </a:r>
            <a:r>
              <a:rPr kumimoji="0" lang="ru-RU" altLang="ru-RU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МИНИСТЕРСТВО ОБРАЗОВАНИЯ НИЖЕГОРОДСКОЙ ОБЛАСТИ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24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ru-RU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УПРАВЛЕНИЕ ПО КОНТРОЛЮ И НАДЗОРУ В СФЕРЕ ОБРАЗОВАНИЯ</a:t>
            </a:r>
            <a:endParaRPr kumimoji="0" lang="ru-RU" altLang="ru-RU" sz="2400" b="0" dirty="0" smtClean="0">
              <a:solidFill>
                <a:srgbClr val="000066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2400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ru-RU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ОТДЕЛ ГОСУДАРСТВЕННОЙ АККРЕДИТАЦИИ И КОНТРОЛЯ КАЧЕСТВА ОБРАЗОВАНИЯ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2400" b="0" dirty="0" smtClean="0">
              <a:solidFill>
                <a:srgbClr val="000066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2400" b="0" dirty="0" smtClean="0">
              <a:solidFill>
                <a:srgbClr val="000066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2400" b="0" dirty="0" smtClean="0">
              <a:solidFill>
                <a:srgbClr val="000066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ru-RU" sz="2400" b="0" dirty="0" smtClean="0">
                <a:solidFill>
                  <a:srgbClr val="000066"/>
                </a:solidFill>
                <a:latin typeface="Times New Roman" pitchFamily="18" charset="0"/>
              </a:rPr>
              <a:t>КОНТАКТНЫЕ ТЕЛ./ФАКС 421 52 43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Georgia" pitchFamily="18" charset="0"/>
              <a:buNone/>
              <a:defRPr/>
            </a:pPr>
            <a:r>
              <a:rPr lang="en-US" altLang="ru-RU" sz="2000" dirty="0" smtClean="0">
                <a:solidFill>
                  <a:srgbClr val="C00000"/>
                </a:solidFill>
                <a:latin typeface="Times New Roman" pitchFamily="18" charset="0"/>
              </a:rPr>
              <a:t>(http://minobr.government-nnov.ru)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2400" b="0" dirty="0" smtClean="0">
              <a:solidFill>
                <a:srgbClr val="000066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2400" b="0" dirty="0" smtClean="0">
              <a:solidFill>
                <a:srgbClr val="000066"/>
              </a:solidFill>
              <a:latin typeface="Times New Roman" pitchFamily="18" charset="0"/>
            </a:endParaRPr>
          </a:p>
        </p:txBody>
      </p:sp>
      <p:pic>
        <p:nvPicPr>
          <p:cNvPr id="52228" name="Picture 7" descr="http://www.goldenkorona.ru/pic/gerb_N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135062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 txBox="1">
            <a:spLocks noGrp="1" noChangeArrowheads="1"/>
          </p:cNvSpPr>
          <p:nvPr/>
        </p:nvSpPr>
        <p:spPr>
          <a:xfrm>
            <a:off x="7315200" y="6308725"/>
            <a:ext cx="1828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fld id="{58AAB079-3F60-4E0B-8D6C-2533E2682453}" type="slidenum">
              <a:rPr lang="ru-RU" sz="1200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2</a:t>
            </a:fld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7891" name="Picture 7" descr="http://www.goldenkorona.ru/pic/gerb_N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135062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Прямоугольник 1"/>
          <p:cNvSpPr>
            <a:spLocks noChangeArrowheads="1"/>
          </p:cNvSpPr>
          <p:nvPr/>
        </p:nvSpPr>
        <p:spPr bwMode="auto">
          <a:xfrm>
            <a:off x="250825" y="1266825"/>
            <a:ext cx="8604250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2438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ru-RU" altLang="ru-RU" sz="1600" b="0">
                <a:solidFill>
                  <a:schemeClr val="tx1"/>
                </a:solidFill>
                <a:latin typeface="Times New Roman" pitchFamily="18" charset="0"/>
              </a:rPr>
              <a:t>Государственная аккредитация образовательной деятельности общеобразовательной организации проводится </a:t>
            </a:r>
            <a:r>
              <a:rPr lang="ru-RU" altLang="ru-RU" sz="1600">
                <a:solidFill>
                  <a:schemeClr val="tx1"/>
                </a:solidFill>
                <a:latin typeface="Times New Roman" pitchFamily="18" charset="0"/>
              </a:rPr>
              <a:t>аккредитационным органом</a:t>
            </a:r>
            <a:r>
              <a:rPr lang="ru-RU" altLang="ru-RU" sz="1600" b="0">
                <a:solidFill>
                  <a:schemeClr val="tx1"/>
                </a:solidFill>
                <a:latin typeface="Times New Roman" pitchFamily="18" charset="0"/>
              </a:rPr>
              <a:t> (министерство образования Нижегородской области), осуществляющим переданные Российской Федерацией полномочия в сфере образования 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ru-RU" altLang="ru-RU" sz="1600" b="0">
                <a:solidFill>
                  <a:schemeClr val="tx1"/>
                </a:solidFill>
                <a:latin typeface="Times New Roman" pitchFamily="18" charset="0"/>
              </a:rPr>
              <a:t>Министерство образования Нижегородской области принимает решение о государственной аккредитации или об отказе в государственной аккредитации по результатам </a:t>
            </a:r>
            <a:r>
              <a:rPr lang="ru-RU" altLang="ru-RU" sz="1600">
                <a:solidFill>
                  <a:schemeClr val="tx1"/>
                </a:solidFill>
                <a:latin typeface="Times New Roman" pitchFamily="18" charset="0"/>
              </a:rPr>
              <a:t>аккредитационной экспертизы образовательной деятельности в отношении каждого уровня общего образования</a:t>
            </a:r>
            <a:r>
              <a:rPr lang="ru-RU" altLang="ru-RU" sz="1600" b="0">
                <a:solidFill>
                  <a:schemeClr val="tx1"/>
                </a:solidFill>
                <a:latin typeface="Times New Roman" pitchFamily="18" charset="0"/>
              </a:rPr>
              <a:t>, к которому относятся заявленные для государственной аккредитации основные общеобразовательные программы</a:t>
            </a:r>
          </a:p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600" b="0">
                <a:solidFill>
                  <a:schemeClr val="tx1"/>
                </a:solidFill>
                <a:latin typeface="Times New Roman" pitchFamily="18" charset="0"/>
              </a:rPr>
              <a:t>Предметом аккредитационной экспертизы образовательной деятельности является определение </a:t>
            </a:r>
            <a:r>
              <a:rPr lang="ru-RU" altLang="ru-RU" sz="1600">
                <a:solidFill>
                  <a:schemeClr val="tx1"/>
                </a:solidFill>
                <a:latin typeface="Times New Roman" pitchFamily="18" charset="0"/>
              </a:rPr>
              <a:t>соответствия содержания и качества подготовки обучающихся в общеобразовательных организациях, по заявленным для государственной аккредитации образовательным программам</a:t>
            </a:r>
            <a:r>
              <a:rPr lang="ru-RU" altLang="ru-RU" sz="1600" b="0">
                <a:solidFill>
                  <a:schemeClr val="tx1"/>
                </a:solidFill>
                <a:latin typeface="Times New Roman" pitchFamily="18" charset="0"/>
              </a:rPr>
              <a:t> общего образования федеральным государственным образовательным стандартам общего образования (ФГОС)  и (или) федеральному компоненту государственного образовательного стандарта общего образования до истечения срока реализации (ФКГОС)</a:t>
            </a:r>
          </a:p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600" b="0">
                <a:solidFill>
                  <a:schemeClr val="tx1"/>
                </a:solidFill>
                <a:latin typeface="Times New Roman" pitchFamily="18" charset="0"/>
              </a:rPr>
              <a:t>В проведении аккредитационной экспертизы участвуют </a:t>
            </a:r>
            <a:r>
              <a:rPr lang="ru-RU" altLang="ru-RU" sz="1600">
                <a:solidFill>
                  <a:schemeClr val="tx1"/>
                </a:solidFill>
                <a:latin typeface="Times New Roman" pitchFamily="18" charset="0"/>
              </a:rPr>
              <a:t>эксперты</a:t>
            </a:r>
            <a:r>
              <a:rPr lang="ru-RU" altLang="ru-RU" sz="1600" b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ru-RU" altLang="ru-RU" sz="1600">
                <a:solidFill>
                  <a:schemeClr val="tx1"/>
                </a:solidFill>
                <a:latin typeface="Times New Roman" pitchFamily="18" charset="0"/>
              </a:rPr>
              <a:t>имеющие необходимую квалификацию</a:t>
            </a:r>
            <a:r>
              <a:rPr lang="ru-RU" altLang="ru-RU" sz="1600" b="0">
                <a:solidFill>
                  <a:schemeClr val="tx1"/>
                </a:solidFill>
                <a:latin typeface="Times New Roman" pitchFamily="18" charset="0"/>
              </a:rPr>
              <a:t> в области заявленных для государственной аккредитации основных образовательных программ, и (или) </a:t>
            </a:r>
            <a:r>
              <a:rPr lang="ru-RU" altLang="ru-RU" sz="1600">
                <a:solidFill>
                  <a:schemeClr val="tx1"/>
                </a:solidFill>
                <a:latin typeface="Times New Roman" pitchFamily="18" charset="0"/>
              </a:rPr>
              <a:t>экспертные организации</a:t>
            </a:r>
            <a:r>
              <a:rPr lang="ru-RU" altLang="ru-RU" sz="1600" b="0">
                <a:solidFill>
                  <a:schemeClr val="tx1"/>
                </a:solidFill>
                <a:latin typeface="Times New Roman" pitchFamily="18" charset="0"/>
              </a:rPr>
              <a:t>, соответствующие установленным требованиям            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 txBox="1">
            <a:spLocks noGrp="1" noChangeArrowheads="1"/>
          </p:cNvSpPr>
          <p:nvPr/>
        </p:nvSpPr>
        <p:spPr>
          <a:xfrm>
            <a:off x="7315200" y="6381750"/>
            <a:ext cx="1828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fld id="{57C8B54E-03D6-4F17-99AA-F5E81DA9560B}" type="slidenum">
              <a:rPr lang="ru-RU" sz="1200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3</a:t>
            </a:fld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692275" y="333375"/>
            <a:ext cx="70564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Правило принятия решения </a:t>
            </a:r>
          </a:p>
          <a:p>
            <a:pPr algn="ctr">
              <a:defRPr/>
            </a:pPr>
            <a:r>
              <a:rPr lang="ru-RU" sz="24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 </a:t>
            </a:r>
            <a:r>
              <a:rPr lang="ru-RU" sz="2400" dirty="0" err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аккредитационной</a:t>
            </a:r>
            <a:r>
              <a:rPr lang="ru-RU" sz="24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экспертизе</a:t>
            </a:r>
          </a:p>
        </p:txBody>
      </p:sp>
      <p:pic>
        <p:nvPicPr>
          <p:cNvPr id="38916" name="Picture 7" descr="http://www.goldenkorona.ru/pic/gerb_N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135062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Прямоугольник 1"/>
          <p:cNvSpPr>
            <a:spLocks noChangeArrowheads="1"/>
          </p:cNvSpPr>
          <p:nvPr/>
        </p:nvSpPr>
        <p:spPr bwMode="auto">
          <a:xfrm>
            <a:off x="468313" y="1557338"/>
            <a:ext cx="8280400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2438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 b="0">
                <a:solidFill>
                  <a:schemeClr val="tx1"/>
                </a:solidFill>
                <a:latin typeface="Times New Roman" pitchFamily="18" charset="0"/>
              </a:rPr>
              <a:t>содержание и качество подготовки обучающихся </a:t>
            </a:r>
            <a:r>
              <a:rPr lang="ru-RU" altLang="ru-RU" sz="2400">
                <a:solidFill>
                  <a:schemeClr val="tx1"/>
                </a:solidFill>
                <a:latin typeface="Times New Roman" pitchFamily="18" charset="0"/>
              </a:rPr>
              <a:t>соответствует</a:t>
            </a:r>
            <a:r>
              <a:rPr lang="ru-RU" altLang="ru-RU" sz="2400" b="0">
                <a:solidFill>
                  <a:schemeClr val="tx1"/>
                </a:solidFill>
                <a:latin typeface="Times New Roman" pitchFamily="18" charset="0"/>
              </a:rPr>
              <a:t> ФГОС (ФКГОС), если эксперты установили </a:t>
            </a:r>
            <a:r>
              <a:rPr lang="ru-RU" altLang="ru-RU" sz="2400">
                <a:solidFill>
                  <a:schemeClr val="tx1"/>
                </a:solidFill>
                <a:latin typeface="Times New Roman" pitchFamily="18" charset="0"/>
              </a:rPr>
              <a:t>соответствие требованиям ФГОС (ФКГОС) всех пяти показателей</a:t>
            </a:r>
            <a:r>
              <a:rPr lang="ru-RU" altLang="ru-RU" sz="2400" b="0">
                <a:solidFill>
                  <a:schemeClr val="tx1"/>
                </a:solidFill>
                <a:latin typeface="Times New Roman" pitchFamily="18" charset="0"/>
              </a:rPr>
              <a:t> оценки содержания и качества подготовки обучающихся</a:t>
            </a:r>
          </a:p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400" b="0">
              <a:solidFill>
                <a:schemeClr val="tx1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 b="0">
                <a:solidFill>
                  <a:schemeClr val="tx1"/>
                </a:solidFill>
                <a:latin typeface="Times New Roman" pitchFamily="18" charset="0"/>
              </a:rPr>
              <a:t>в случае установления </a:t>
            </a:r>
            <a:r>
              <a:rPr lang="ru-RU" altLang="ru-RU" sz="2400">
                <a:solidFill>
                  <a:schemeClr val="tx1"/>
                </a:solidFill>
                <a:latin typeface="Times New Roman" pitchFamily="18" charset="0"/>
              </a:rPr>
              <a:t>несоответствия</a:t>
            </a:r>
            <a:r>
              <a:rPr lang="ru-RU" altLang="ru-RU" sz="2400" b="0">
                <a:solidFill>
                  <a:schemeClr val="tx1"/>
                </a:solidFill>
                <a:latin typeface="Times New Roman" pitchFamily="18" charset="0"/>
              </a:rPr>
              <a:t> требованиям ФГОС (ФКГОС) </a:t>
            </a:r>
            <a:r>
              <a:rPr lang="ru-RU" altLang="ru-RU" sz="2400">
                <a:solidFill>
                  <a:schemeClr val="tx1"/>
                </a:solidFill>
                <a:latin typeface="Times New Roman" pitchFamily="18" charset="0"/>
              </a:rPr>
              <a:t>одного из пяти показателей</a:t>
            </a:r>
            <a:r>
              <a:rPr lang="ru-RU" altLang="ru-RU" sz="2400" b="0">
                <a:solidFill>
                  <a:schemeClr val="tx1"/>
                </a:solidFill>
                <a:latin typeface="Times New Roman" pitchFamily="18" charset="0"/>
              </a:rPr>
              <a:t>, содержание и качество подготовки обучающихся в целом </a:t>
            </a:r>
            <a:r>
              <a:rPr lang="ru-RU" altLang="ru-RU" sz="2400">
                <a:solidFill>
                  <a:schemeClr val="tx1"/>
                </a:solidFill>
                <a:latin typeface="Times New Roman" pitchFamily="18" charset="0"/>
              </a:rPr>
              <a:t>не соответствует </a:t>
            </a:r>
            <a:r>
              <a:rPr lang="ru-RU" altLang="ru-RU" sz="2400" b="0">
                <a:solidFill>
                  <a:schemeClr val="tx1"/>
                </a:solidFill>
                <a:latin typeface="Times New Roman" pitchFamily="18" charset="0"/>
              </a:rPr>
              <a:t>ФГОС (ФКГОС)</a:t>
            </a:r>
          </a:p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 txBox="1">
            <a:spLocks noGrp="1" noChangeArrowheads="1"/>
          </p:cNvSpPr>
          <p:nvPr/>
        </p:nvSpPr>
        <p:spPr>
          <a:xfrm>
            <a:off x="7315200" y="6381750"/>
            <a:ext cx="1828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fld id="{532A4C8F-7214-4113-A832-12C0BE1A7D11}" type="slidenum">
              <a:rPr lang="ru-RU" sz="1200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4</a:t>
            </a:fld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692275" y="333375"/>
            <a:ext cx="70564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Показатели содержания и качества подготовки обучающихся </a:t>
            </a:r>
            <a:endParaRPr lang="ru-RU" i="1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9940" name="Picture 7" descr="http://www.goldenkorona.ru/pic/gerb_N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135062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850" y="1387475"/>
            <a:ext cx="8424863" cy="49244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800" dirty="0"/>
              <a:t>      Показатель 1 </a:t>
            </a:r>
          </a:p>
          <a:p>
            <a:pPr indent="452438" algn="just">
              <a:defRPr/>
            </a:pPr>
            <a:r>
              <a:rPr lang="ru-RU" sz="1600" b="0" dirty="0"/>
              <a:t>Соответствие содержания основной образовательной программы начального общего образования требованиям ФГОС и (или) соответствие содержания начального, основного, среднего общего образования требованиям ФКГОС</a:t>
            </a:r>
          </a:p>
          <a:p>
            <a:pPr indent="452438" algn="just">
              <a:defRPr/>
            </a:pPr>
            <a:r>
              <a:rPr lang="ru-RU" sz="1600" b="0" dirty="0"/>
              <a:t>                                                           </a:t>
            </a:r>
          </a:p>
          <a:p>
            <a:pPr indent="452438" algn="ctr">
              <a:defRPr/>
            </a:pPr>
            <a:r>
              <a:rPr lang="ru-RU" sz="1800" dirty="0"/>
              <a:t>Показатель 2</a:t>
            </a:r>
          </a:p>
          <a:p>
            <a:pPr indent="452438" algn="just">
              <a:defRPr/>
            </a:pPr>
            <a:r>
              <a:rPr lang="ru-RU" sz="1600" b="0" dirty="0"/>
              <a:t> Результаты освоения основной образовательной программы начального общего образования и (или) результативность образовательной деятельности на ступенях начального, основного, среднего общего образования</a:t>
            </a:r>
          </a:p>
          <a:p>
            <a:pPr indent="452438" algn="just">
              <a:defRPr/>
            </a:pPr>
            <a:endParaRPr lang="ru-RU" sz="1600" b="0" dirty="0"/>
          </a:p>
          <a:p>
            <a:pPr indent="452438" algn="ctr">
              <a:defRPr/>
            </a:pPr>
            <a:r>
              <a:rPr lang="ru-RU" sz="1800" dirty="0"/>
              <a:t>Показатель 3 </a:t>
            </a:r>
          </a:p>
          <a:p>
            <a:pPr indent="452438" algn="just">
              <a:defRPr/>
            </a:pPr>
            <a:r>
              <a:rPr lang="ru-RU" sz="1600" b="0" dirty="0"/>
              <a:t>Оценка учебно-методического и информационного обеспечения образовательного процесса</a:t>
            </a:r>
          </a:p>
          <a:p>
            <a:pPr indent="452438" algn="just">
              <a:defRPr/>
            </a:pPr>
            <a:endParaRPr lang="ru-RU" sz="1600" b="0" dirty="0"/>
          </a:p>
          <a:p>
            <a:pPr indent="452438" algn="ctr">
              <a:defRPr/>
            </a:pPr>
            <a:r>
              <a:rPr lang="ru-RU" sz="1800" dirty="0"/>
              <a:t>Показатель 4 </a:t>
            </a:r>
          </a:p>
          <a:p>
            <a:pPr indent="452438" algn="just">
              <a:defRPr/>
            </a:pPr>
            <a:r>
              <a:rPr lang="ru-RU" sz="1600" b="0" dirty="0"/>
              <a:t>Оценка кадрового обеспечения образовательного процесса</a:t>
            </a:r>
          </a:p>
          <a:p>
            <a:pPr indent="452438" algn="just">
              <a:defRPr/>
            </a:pPr>
            <a:endParaRPr lang="ru-RU" sz="1600" b="0" dirty="0"/>
          </a:p>
          <a:p>
            <a:pPr indent="452438" algn="ctr">
              <a:defRPr/>
            </a:pPr>
            <a:r>
              <a:rPr lang="ru-RU" sz="1800" dirty="0"/>
              <a:t>Показатель 5  </a:t>
            </a:r>
          </a:p>
          <a:p>
            <a:pPr indent="452438" algn="just">
              <a:defRPr/>
            </a:pPr>
            <a:r>
              <a:rPr lang="ru-RU" sz="1600" b="0" dirty="0"/>
              <a:t>Оценка    материально-технического обеспечения образовательного процесса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 txBox="1">
            <a:spLocks noGrp="1" noChangeArrowheads="1"/>
          </p:cNvSpPr>
          <p:nvPr/>
        </p:nvSpPr>
        <p:spPr>
          <a:xfrm>
            <a:off x="7315200" y="6381750"/>
            <a:ext cx="1828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fld id="{F9F9F6C3-99A1-42A8-889D-4174E48CB9EA}" type="slidenum">
              <a:rPr lang="ru-RU" sz="1200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5</a:t>
            </a:fld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685925" y="141288"/>
            <a:ext cx="70564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cs typeface="Times New Roman" panose="02020603050405020304" pitchFamily="18" charset="0"/>
              </a:rPr>
              <a:t>Показатель 1</a:t>
            </a:r>
          </a:p>
          <a:p>
            <a:pPr algn="ctr">
              <a:defRPr/>
            </a:pPr>
            <a:r>
              <a:rPr lang="ru-RU" sz="1600" dirty="0">
                <a:solidFill>
                  <a:schemeClr val="accent5"/>
                </a:solidFill>
                <a:cs typeface="Times New Roman" panose="02020603050405020304" pitchFamily="18" charset="0"/>
              </a:rPr>
              <a:t>Соответствие содержания основной образовательной программы начального общего образования требованиям ФГОС и  соответствие содержания начального общего образования требованиям ФКГОС</a:t>
            </a:r>
          </a:p>
          <a:p>
            <a:pPr algn="ctr">
              <a:defRPr/>
            </a:pPr>
            <a:r>
              <a:rPr lang="ru-RU" sz="1600" dirty="0">
                <a:solidFill>
                  <a:schemeClr val="accent5"/>
                </a:solidFill>
                <a:cs typeface="Times New Roman" panose="02020603050405020304" pitchFamily="18" charset="0"/>
              </a:rPr>
              <a:t>(4 класс)</a:t>
            </a:r>
          </a:p>
          <a:p>
            <a:pPr algn="ctr">
              <a:defRPr/>
            </a:pPr>
            <a:r>
              <a:rPr lang="ru-RU" sz="1600" i="1" dirty="0">
                <a:cs typeface="Times New Roman" panose="02020603050405020304" pitchFamily="18" charset="0"/>
              </a:rPr>
              <a:t>Максимальное количество баллов по показателю – 16 баллов </a:t>
            </a:r>
          </a:p>
        </p:txBody>
      </p:sp>
      <p:pic>
        <p:nvPicPr>
          <p:cNvPr id="40964" name="Picture 7" descr="http://www.goldenkorona.ru/pic/gerb_N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135062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87363" y="1916113"/>
          <a:ext cx="8353425" cy="4481512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311347"/>
                <a:gridCol w="5042078"/>
              </a:tblGrid>
              <a:tr h="1053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1.1.Соответствие структуры основной образовательной программы начального общего образования  (ООП) требованиям ФГОС НОО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72" marR="65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соответствует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разделы ООП представлены не в полном объеме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не соответствует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72" marR="65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1.2.Соответствие заявленных для государственной аккредитации общеобразовательных (учебных) программ  лицензии на право ведения образовательной деятельности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72" marR="65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соответствует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не соответствует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72" marR="65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1.3.Соответствие действующего учебного плана ОУ основной образовательной программе начального общего образования образовательной организации и ФБУП (для 4 класса)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72" marR="65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соответствует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не соответствует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72" marR="65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1.4. Соответствие максимального объема аудиторной учебной нагрузки требованиям СанПиН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72" marR="65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соответствует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не соответствует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72" marR="65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1"/>
          <p:cNvSpPr txBox="1">
            <a:spLocks noGrp="1" noChangeArrowheads="1"/>
          </p:cNvSpPr>
          <p:nvPr/>
        </p:nvSpPr>
        <p:spPr bwMode="auto">
          <a:xfrm>
            <a:off x="7315200" y="6381750"/>
            <a:ext cx="1828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EC012F5F-5D8E-41CC-85B0-F67216786FE4}" type="slidenum">
              <a:rPr lang="ru-RU" altLang="ru-RU" sz="1200">
                <a:solidFill>
                  <a:srgbClr val="7F7F7F"/>
                </a:solidFill>
                <a:latin typeface="Times New Roman" pitchFamily="18" charset="0"/>
              </a:rPr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6</a:t>
            </a:fld>
            <a:endParaRPr lang="ru-RU" altLang="ru-RU" sz="1200">
              <a:solidFill>
                <a:srgbClr val="7F7F7F"/>
              </a:solidFill>
              <a:latin typeface="Times New Roman" pitchFamily="18" charset="0"/>
            </a:endParaRP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692275" y="333375"/>
            <a:ext cx="7056438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800" dirty="0">
                <a:solidFill>
                  <a:prstClr val="black"/>
                </a:solidFill>
                <a:cs typeface="Times New Roman" panose="02020603050405020304" pitchFamily="18" charset="0"/>
              </a:rPr>
              <a:t>Показатель 1</a:t>
            </a:r>
          </a:p>
          <a:p>
            <a:pPr algn="ctr">
              <a:defRPr/>
            </a:pPr>
            <a:r>
              <a:rPr lang="ru-RU" sz="1600" dirty="0">
                <a:solidFill>
                  <a:schemeClr val="accent5"/>
                </a:solidFill>
                <a:cs typeface="Times New Roman" panose="02020603050405020304" pitchFamily="18" charset="0"/>
              </a:rPr>
              <a:t>Соответствие содержания основной образовательной программы начального общего образования требованиям ФГОС и  соответствие содержания начального общего образования требованиям ФКГОС</a:t>
            </a:r>
          </a:p>
          <a:p>
            <a:pPr algn="ctr">
              <a:defRPr/>
            </a:pPr>
            <a:r>
              <a:rPr lang="ru-RU" sz="1600" dirty="0">
                <a:solidFill>
                  <a:schemeClr val="accent5"/>
                </a:solidFill>
                <a:cs typeface="Times New Roman" panose="02020603050405020304" pitchFamily="18" charset="0"/>
              </a:rPr>
              <a:t>(4 класс)</a:t>
            </a:r>
          </a:p>
          <a:p>
            <a:pPr algn="ctr">
              <a:defRPr/>
            </a:pPr>
            <a:r>
              <a:rPr lang="ru-RU" sz="1800" i="1" dirty="0">
                <a:solidFill>
                  <a:prstClr val="black"/>
                </a:solidFill>
                <a:cs typeface="Times New Roman" panose="02020603050405020304" pitchFamily="18" charset="0"/>
              </a:rPr>
              <a:t>Максимальное количество баллов по показателю – 16 баллов </a:t>
            </a:r>
          </a:p>
        </p:txBody>
      </p:sp>
      <p:pic>
        <p:nvPicPr>
          <p:cNvPr id="41988" name="Picture 7" descr="http://www.goldenkorona.ru/pic/gerb_N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135062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8313" y="2087563"/>
          <a:ext cx="8351837" cy="43656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310717"/>
                <a:gridCol w="5041120"/>
              </a:tblGrid>
              <a:tr h="843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1.5.Соответствие количества часов, отведенных на изучение каждого учебного предмета, учебным программам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63" marR="66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соответствует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не соответствует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63" marR="66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1.6. Соответствие  организации внеурочной деятельности ФГОС НОО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63" marR="66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соответствует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модель внеурочной деятельности ООП не согласуется в практической деятельности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не соответствует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63" marR="66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1.7.Содержание программ, курсов внеурочной деятельности, их соответствие направлениям развития личности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63" marR="66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соответствует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структура программ, курсов представлены не в полном объеме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не соответствует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63" marR="66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7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1.8.Учет образовательных потребностей и запросов обучающихся и их родителей (законных представителей) при формировании учебных планов и планов внеурочной деятельности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63" marR="669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осуществляется ежегодно и имеет практическое исполнение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изучено, но не удовлетворяется по объективным причинам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отсутствует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63" marR="669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1"/>
          <p:cNvSpPr txBox="1">
            <a:spLocks noGrp="1" noChangeArrowheads="1"/>
          </p:cNvSpPr>
          <p:nvPr/>
        </p:nvSpPr>
        <p:spPr bwMode="auto">
          <a:xfrm>
            <a:off x="7315200" y="6381750"/>
            <a:ext cx="1828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4E47CD27-FFA8-4C4B-B5D7-5465C4D57402}" type="slidenum">
              <a:rPr lang="ru-RU" altLang="ru-RU" sz="1200">
                <a:solidFill>
                  <a:srgbClr val="7F7F7F"/>
                </a:solidFill>
                <a:latin typeface="Times New Roman" pitchFamily="18" charset="0"/>
              </a:rPr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ru-RU" altLang="ru-RU" sz="1200">
              <a:solidFill>
                <a:srgbClr val="7F7F7F"/>
              </a:solidFill>
              <a:latin typeface="Times New Roman" pitchFamily="18" charset="0"/>
            </a:endParaRP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476375" y="333375"/>
            <a:ext cx="7488238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1800" dirty="0">
                <a:latin typeface="Times New Roman"/>
                <a:ea typeface="Calibri"/>
                <a:cs typeface="Times New Roman"/>
              </a:rPr>
              <a:t>Показатель 2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1800" dirty="0">
                <a:solidFill>
                  <a:schemeClr val="accent5"/>
                </a:solidFill>
                <a:latin typeface="Times New Roman"/>
                <a:ea typeface="Calibri"/>
                <a:cs typeface="Times New Roman"/>
              </a:rPr>
              <a:t>Результаты освоения основной образовательной программы начального общего образования и  результативность образовательной деятельности на ступени начального общего образования</a:t>
            </a:r>
            <a:endParaRPr lang="ru-RU" sz="1400" dirty="0">
              <a:solidFill>
                <a:schemeClr val="accent5"/>
              </a:solidFill>
              <a:latin typeface="Calibri"/>
              <a:ea typeface="Calibri"/>
              <a:cs typeface="Times New Roman"/>
            </a:endParaRPr>
          </a:p>
          <a:p>
            <a:pPr algn="ctr">
              <a:defRPr/>
            </a:pPr>
            <a:r>
              <a:rPr lang="ru-RU" sz="1600" i="1" dirty="0">
                <a:latin typeface="Times New Roman"/>
                <a:ea typeface="Calibri"/>
              </a:rPr>
              <a:t>Максимальное количество баллов по показателю – 5 баллов</a:t>
            </a:r>
            <a:endParaRPr lang="ru-RU" sz="1800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3012" name="Picture 7" descr="http://www.goldenkorona.ru/pic/gerb_N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135062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8313" y="2133600"/>
          <a:ext cx="8496300" cy="448627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367982"/>
                <a:gridCol w="5128318"/>
              </a:tblGrid>
              <a:tr h="1682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2.1. Уровень базовой подготовки обучающихся  4-х классов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167" marR="34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балла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результат тестирования по каждому предмету отдельно (по решению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аккредитационного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органа) не менее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критериального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значения: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не менее 50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 обучающихся, выполнившие не менее 50% заданий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результат  тестирования менее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критериального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значения по одному из предметов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167" marR="34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2.2. Результаты освоения ООП: личностные, </a:t>
                      </a:r>
                      <a:r>
                        <a:rPr lang="ru-RU" sz="16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метапредметные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достижения обучающихся                               (1-3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классы)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167" marR="34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изучаются ежегодно и имеют практическое использование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 баллов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изучаются, но носят эпизодический характер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отсутствуют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167" marR="34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2.3. Результаты реализации программ, курсов внеурочной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деятельности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167" marR="34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динамика развития внеурочной деятельности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положительна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 баллов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изучаются, но носят эпизодический характер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отсутствуют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167" marR="341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1"/>
          <p:cNvSpPr txBox="1">
            <a:spLocks noGrp="1" noChangeArrowheads="1"/>
          </p:cNvSpPr>
          <p:nvPr/>
        </p:nvSpPr>
        <p:spPr bwMode="auto">
          <a:xfrm>
            <a:off x="7315200" y="6381750"/>
            <a:ext cx="1828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F55EE78-368B-4E88-B011-BB63042B1201}" type="slidenum">
              <a:rPr lang="ru-RU" altLang="ru-RU" sz="1200">
                <a:solidFill>
                  <a:srgbClr val="7F7F7F"/>
                </a:solidFill>
                <a:latin typeface="Times New Roman" pitchFamily="18" charset="0"/>
              </a:rPr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8</a:t>
            </a:fld>
            <a:endParaRPr lang="ru-RU" altLang="ru-RU" sz="1200">
              <a:solidFill>
                <a:srgbClr val="7F7F7F"/>
              </a:solidFill>
              <a:latin typeface="Times New Roman" pitchFamily="18" charset="0"/>
            </a:endParaRPr>
          </a:p>
        </p:txBody>
      </p:sp>
      <p:pic>
        <p:nvPicPr>
          <p:cNvPr id="44035" name="Picture 7" descr="http://www.goldenkorona.ru/pic/gerb_N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135062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03375" y="260350"/>
            <a:ext cx="7216775" cy="13255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1800" dirty="0">
                <a:latin typeface="Times New Roman"/>
                <a:ea typeface="Calibri"/>
                <a:cs typeface="Times New Roman"/>
              </a:rPr>
              <a:t>Показатель 3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1800" dirty="0">
                <a:solidFill>
                  <a:schemeClr val="accent5"/>
                </a:solidFill>
                <a:latin typeface="Times New Roman"/>
                <a:ea typeface="Calibri"/>
                <a:cs typeface="Times New Roman"/>
              </a:rPr>
              <a:t>Оценка учебно-методического и информационного обеспечения образовательного процесса</a:t>
            </a:r>
            <a:endParaRPr lang="ru-RU" sz="1800" dirty="0">
              <a:solidFill>
                <a:schemeClr val="accent5"/>
              </a:solidFill>
              <a:latin typeface="Calibri"/>
              <a:ea typeface="Calibri"/>
              <a:cs typeface="Times New Roman"/>
            </a:endParaRPr>
          </a:p>
          <a:p>
            <a:pPr algn="ctr">
              <a:defRPr/>
            </a:pPr>
            <a:r>
              <a:rPr lang="ru-RU" sz="1800" i="1" dirty="0">
                <a:latin typeface="Times New Roman"/>
                <a:ea typeface="Calibri"/>
              </a:rPr>
              <a:t>Максимальное количество баллов по показателю – 8 баллов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850" y="1700213"/>
          <a:ext cx="8496300" cy="494665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367983"/>
                <a:gridCol w="5128317"/>
              </a:tblGrid>
              <a:tr h="1121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3.1.Обеспечение образовательного процесса учебниками и учебными пособиями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обеспеченность учебниками составляет 100% (бюджетные средства)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обеспеченность учебниками составляет менее 100%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3.2. Соответствие учебно-методических комплексов в образовательном процессе ООП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соответствует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не соответствует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2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3.3. Использование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ИКТ,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доступность информационных образовательных электронных ресурсов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в наличии и используется в деятельности библиотека электронных образовательных ресурсов для начальных классов, выход в Интернет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имеются в наличии, но не используются системно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отсутствует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0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3.4. Предоставление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услуг в электронном виде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предоставляются в полном объеме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предоставляются в тестовом режиме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не предоставляются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1"/>
          <p:cNvSpPr txBox="1">
            <a:spLocks noGrp="1" noChangeArrowheads="1"/>
          </p:cNvSpPr>
          <p:nvPr/>
        </p:nvSpPr>
        <p:spPr bwMode="auto">
          <a:xfrm>
            <a:off x="7315200" y="6381750"/>
            <a:ext cx="1828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F21CAE2-BA4A-4FFE-A386-1DF0119BE26C}" type="slidenum">
              <a:rPr lang="ru-RU" altLang="ru-RU" sz="1200">
                <a:solidFill>
                  <a:srgbClr val="7F7F7F"/>
                </a:solidFill>
                <a:latin typeface="Times New Roman" pitchFamily="18" charset="0"/>
              </a:rPr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9</a:t>
            </a:fld>
            <a:endParaRPr lang="ru-RU" altLang="ru-RU" sz="1200">
              <a:solidFill>
                <a:srgbClr val="7F7F7F"/>
              </a:solidFill>
              <a:latin typeface="Times New Roman" pitchFamily="18" charset="0"/>
            </a:endParaRPr>
          </a:p>
        </p:txBody>
      </p:sp>
      <p:pic>
        <p:nvPicPr>
          <p:cNvPr id="45059" name="Picture 7" descr="http://www.goldenkorona.ru/pic/gerb_N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135062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03375" y="260350"/>
            <a:ext cx="7216775" cy="976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1800" dirty="0">
                <a:latin typeface="Times New Roman"/>
                <a:ea typeface="Calibri"/>
                <a:cs typeface="Times New Roman"/>
              </a:rPr>
              <a:t>Показатель 4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1800" dirty="0">
                <a:solidFill>
                  <a:schemeClr val="accent5"/>
                </a:solidFill>
                <a:latin typeface="Times New Roman"/>
                <a:ea typeface="Calibri"/>
                <a:cs typeface="Times New Roman"/>
              </a:rPr>
              <a:t>Оценка кадрового обеспечения образовательного процесса</a:t>
            </a:r>
            <a:endParaRPr lang="ru-RU" sz="1400" dirty="0">
              <a:solidFill>
                <a:schemeClr val="accent5"/>
              </a:solidFill>
              <a:latin typeface="Calibri"/>
              <a:ea typeface="Calibri"/>
              <a:cs typeface="Times New Roman"/>
            </a:endParaRPr>
          </a:p>
          <a:p>
            <a:pPr algn="ctr">
              <a:defRPr/>
            </a:pPr>
            <a:r>
              <a:rPr lang="ru-RU" sz="1600" i="1" dirty="0">
                <a:latin typeface="Times New Roman"/>
                <a:ea typeface="Calibri"/>
              </a:rPr>
              <a:t>Максимальное количество баллов по показателю – 10 баллов</a:t>
            </a:r>
            <a:endParaRPr lang="ru-RU" sz="1800" dirty="0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0825" y="1341438"/>
          <a:ext cx="8712200" cy="539750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453565"/>
                <a:gridCol w="5258635"/>
              </a:tblGrid>
              <a:tr h="981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4.1.Доля педагогов с высшим 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(или)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средним 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профессиональным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образованием,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или прошедших соответствующую переподготовку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507" marR="515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данная категория работников  составляет 100%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данная категория работников  составляет менее 100%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507" marR="515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4.2. Доля педагогических работников, прошедших аттестацию за последние 5 лет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507" marR="515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аттестовано 100% педагогов из числа подлежащих аттестации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аттестовано  менее 100% педагогов из числа подлежащих аттестации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507" marR="515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4.3. Доля педагогических работников, прошедших повышение квалификации за последние 5 лет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507" marR="515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 – за последние пять лет 100% педагогов прошли курсы повышения квалификации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за последние пять лет менее 100% педагогов прошли курсы повышения квалификации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507" marR="515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4.4. Соответствие базового образования учителей профилю преподаваемых учебных предметов, курсов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507" marR="515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100% учителей ведут учебные предметы в соответствии с базовым педагогическим образованием и прошли курсы ПК по совмещаемым предметам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менее 100% учителей ведут учебные предметы в соответствии с базовым педагогическим образованием и прошли курсы ПК по совмещаемым предметам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507" marR="515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4.5. Укомплектованность педагогическими кадрами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507" marR="515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на начало учебного года нет вакансий по тарификации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на начало учебного года имеется вакансия,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учебные часы перераспределены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имеется вакансия, учебный предмет не ведется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507" marR="515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11182</TotalTime>
  <Words>1726</Words>
  <Application>Microsoft Office PowerPoint</Application>
  <PresentationFormat>Экран (4:3)</PresentationFormat>
  <Paragraphs>262</Paragraphs>
  <Slides>16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Воздушный поток</vt:lpstr>
      <vt:lpstr>1_Воздушный поток</vt:lpstr>
      <vt:lpstr>2_Воздушный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[Название родукта] Маркетинговый лан</dc:title>
  <dc:creator>Валентина</dc:creator>
  <cp:lastModifiedBy>User</cp:lastModifiedBy>
  <cp:revision>743</cp:revision>
  <cp:lastPrinted>2013-09-13T10:05:27Z</cp:lastPrinted>
  <dcterms:created xsi:type="dcterms:W3CDTF">2008-09-30T05:22:08Z</dcterms:created>
  <dcterms:modified xsi:type="dcterms:W3CDTF">2013-10-01T09:50:11Z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TC010178121049</vt:lpwstr>
  </property>
</Properties>
</file>